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2"/>
  </p:notesMasterIdLst>
  <p:sldIdLst>
    <p:sldId id="256" r:id="rId2"/>
    <p:sldId id="323" r:id="rId3"/>
    <p:sldId id="324" r:id="rId4"/>
    <p:sldId id="276" r:id="rId5"/>
    <p:sldId id="325" r:id="rId6"/>
    <p:sldId id="326" r:id="rId7"/>
    <p:sldId id="305" r:id="rId8"/>
    <p:sldId id="322" r:id="rId9"/>
    <p:sldId id="314" r:id="rId10"/>
    <p:sldId id="315" r:id="rId11"/>
    <p:sldId id="327" r:id="rId12"/>
    <p:sldId id="328" r:id="rId13"/>
    <p:sldId id="329" r:id="rId14"/>
    <p:sldId id="313" r:id="rId15"/>
    <p:sldId id="310" r:id="rId16"/>
    <p:sldId id="330" r:id="rId17"/>
    <p:sldId id="311" r:id="rId18"/>
    <p:sldId id="312" r:id="rId19"/>
    <p:sldId id="262" r:id="rId20"/>
    <p:sldId id="285" r:id="rId21"/>
  </p:sldIdLst>
  <p:sldSz cx="9144000" cy="5143500" type="screen16x9"/>
  <p:notesSz cx="6858000" cy="9144000"/>
  <p:embeddedFontLst>
    <p:embeddedFont>
      <p:font typeface="Abadi Extra Light" panose="020B0204020104020204" pitchFamily="34" charset="0"/>
      <p:regular r:id="rId23"/>
    </p:embeddedFont>
    <p:embeddedFont>
      <p:font typeface="Algerian" panose="04020705040A02060702" pitchFamily="82" charset="0"/>
      <p:regular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Montserrat ExtraBold" panose="00000900000000000000" pitchFamily="2" charset="0"/>
      <p:bold r:id="rId29"/>
      <p:boldItalic r:id="rId30"/>
    </p:embeddedFont>
    <p:embeddedFont>
      <p:font typeface="Montserrat ExtraLight" panose="000003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324A30-C8C0-4D70-A3F0-BED3750E4835}">
  <a:tblStyle styleId="{1A324A30-C8C0-4D70-A3F0-BED3750E48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2" autoAdjust="0"/>
    <p:restoredTop sz="94660"/>
  </p:normalViewPr>
  <p:slideViewPr>
    <p:cSldViewPr snapToGrid="0">
      <p:cViewPr varScale="1">
        <p:scale>
          <a:sx n="90" d="100"/>
          <a:sy n="90" d="100"/>
        </p:scale>
        <p:origin x="7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7f9262ee2f_0_26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7f9262ee2f_0_26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Google Shape;2149;g7f9262ee2f_0_26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0" name="Google Shape;2150;g7f9262ee2f_0_26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subTitle" idx="1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8" r:id="rId4"/>
    <p:sldLayoutId id="2147483671" r:id="rId5"/>
    <p:sldLayoutId id="214748367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1912500" y="1950100"/>
            <a:ext cx="50556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LOGISTICS &amp; SUPPLY CHAIN</a:t>
            </a:r>
            <a:endParaRPr sz="2400"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USING BLOCKCHAIN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A264B27-3D37-C826-CBB3-7A7BDEDF9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008" y="444500"/>
            <a:ext cx="5933304" cy="941388"/>
          </a:xfrm>
        </p:spPr>
        <p:txBody>
          <a:bodyPr/>
          <a:lstStyle/>
          <a:p>
            <a:r>
              <a:rPr lang="en-US" sz="2800" u="sng" dirty="0">
                <a:latin typeface="Algerian" panose="04020705040A02060702" pitchFamily="82" charset="0"/>
              </a:rPr>
              <a:t>Regular Vs Blockchain Model</a:t>
            </a:r>
          </a:p>
        </p:txBody>
      </p:sp>
      <p:pic>
        <p:nvPicPr>
          <p:cNvPr id="13" name="Picture 12" descr="A diagram of blockchain in scm">
            <a:extLst>
              <a:ext uri="{FF2B5EF4-FFF2-40B4-BE49-F238E27FC236}">
                <a16:creationId xmlns:a16="http://schemas.microsoft.com/office/drawing/2014/main" id="{CB06F9FB-3CF9-8BF1-BA82-7212611E61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275" b="11859"/>
          <a:stretch/>
        </p:blipFill>
        <p:spPr>
          <a:xfrm>
            <a:off x="308008" y="1309036"/>
            <a:ext cx="8749364" cy="354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64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742AB-B149-B611-C44C-80387389C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499" y="434393"/>
            <a:ext cx="6663779" cy="941400"/>
          </a:xfrm>
        </p:spPr>
        <p:txBody>
          <a:bodyPr/>
          <a:lstStyle/>
          <a:p>
            <a:r>
              <a:rPr lang="en-US" u="sng" dirty="0">
                <a:latin typeface="Algerian" panose="04020705040A02060702" pitchFamily="82" charset="0"/>
              </a:rPr>
              <a:t>Challenges during implementation of blockchain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8E537-5252-1150-4D01-C70DBA674F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9099" y="1063256"/>
            <a:ext cx="8218966" cy="3859617"/>
          </a:xfrm>
        </p:spPr>
        <p:txBody>
          <a:bodyPr/>
          <a:lstStyle/>
          <a:p>
            <a:endParaRPr lang="en-US" dirty="0"/>
          </a:p>
          <a:p>
            <a:pPr marL="1397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533C15-A593-2395-71AA-FD30CAD13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43" y="1367885"/>
            <a:ext cx="1294801" cy="13049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B7B039-E45C-F17D-CDB4-8F0A4CE2ECD5}"/>
              </a:ext>
            </a:extLst>
          </p:cNvPr>
          <p:cNvSpPr txBox="1"/>
          <p:nvPr/>
        </p:nvSpPr>
        <p:spPr>
          <a:xfrm>
            <a:off x="398069" y="2633211"/>
            <a:ext cx="18606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Complexity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BCB227-B6C4-C67F-0EAB-F0434AF79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4506" y="3192567"/>
            <a:ext cx="1317897" cy="13440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F3DEED7-21A5-A887-28B6-3B97526201D8}"/>
              </a:ext>
            </a:extLst>
          </p:cNvPr>
          <p:cNvSpPr txBox="1"/>
          <p:nvPr/>
        </p:nvSpPr>
        <p:spPr>
          <a:xfrm>
            <a:off x="2250553" y="4603146"/>
            <a:ext cx="2381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Privacy and Security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9D9A1CE-6CCB-527E-4400-5E15284334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246" y="1056959"/>
            <a:ext cx="1672861" cy="15762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D8270FF-7500-62A2-F268-CA438136819B}"/>
              </a:ext>
            </a:extLst>
          </p:cNvPr>
          <p:cNvSpPr txBox="1"/>
          <p:nvPr/>
        </p:nvSpPr>
        <p:spPr>
          <a:xfrm>
            <a:off x="4920151" y="2633212"/>
            <a:ext cx="1384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Interoperability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131EE5-2F42-83E0-2AA0-92E4FCD7351F}"/>
              </a:ext>
            </a:extLst>
          </p:cNvPr>
          <p:cNvSpPr txBox="1"/>
          <p:nvPr/>
        </p:nvSpPr>
        <p:spPr>
          <a:xfrm>
            <a:off x="7123815" y="4449257"/>
            <a:ext cx="1839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Scalability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667DDFF-E7D6-E829-7658-4D40F5649A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8664" y="2843330"/>
            <a:ext cx="1544791" cy="152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916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CC3D6-7CD8-5BA4-C57C-63F1CC752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499" y="445025"/>
            <a:ext cx="6887063" cy="941400"/>
          </a:xfrm>
        </p:spPr>
        <p:txBody>
          <a:bodyPr/>
          <a:lstStyle/>
          <a:p>
            <a:r>
              <a:rPr lang="en-US" sz="2800" u="sng" dirty="0">
                <a:latin typeface="Algerian" panose="04020705040A02060702" pitchFamily="82" charset="0"/>
              </a:rPr>
              <a:t>Case Study</a:t>
            </a:r>
            <a:br>
              <a:rPr lang="en-US" dirty="0"/>
            </a:br>
            <a:r>
              <a:rPr lang="en-US" sz="2000" dirty="0">
                <a:latin typeface="Abadi Extra Light" panose="020F0502020204030204" pitchFamily="34" charset="0"/>
              </a:rPr>
              <a:t>Using Blockchain and IoT for Shipment Tracking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906772-0C26-2E61-9E06-F85280DA5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4601063" cy="2760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project's goal was to solve the problem of the restricted availability of shipping data for different parties to analyze, which represents a missed chance to enhance supply chain management.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Deloitte teams developed a blockchain-based solution that leveraged IoT sensors to track parcels or shipments in real-time and collect valuable data insights.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supply chain efficiency and transparency resulted from the solution's ability to let several parties access and evaluate data in a decentralized repository.</a:t>
            </a:r>
          </a:p>
        </p:txBody>
      </p:sp>
    </p:spTree>
    <p:extLst>
      <p:ext uri="{BB962C8B-B14F-4D97-AF65-F5344CB8AC3E}">
        <p14:creationId xmlns:p14="http://schemas.microsoft.com/office/powerpoint/2010/main" val="1889226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278F1-C779-0588-6756-3354222F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500" y="445025"/>
            <a:ext cx="6217212" cy="1107328"/>
          </a:xfrm>
        </p:spPr>
        <p:txBody>
          <a:bodyPr/>
          <a:lstStyle/>
          <a:p>
            <a:r>
              <a:rPr lang="en-US" u="sng" dirty="0">
                <a:latin typeface="Algerian" panose="04020705040A02060702" pitchFamily="82" charset="0"/>
              </a:rPr>
              <a:t>Case Study</a:t>
            </a:r>
            <a:br>
              <a:rPr lang="en-US" dirty="0"/>
            </a:br>
            <a:r>
              <a:rPr lang="en-US" sz="1600" dirty="0">
                <a:latin typeface="Abadi Extra Light" panose="020B0204020104020204" pitchFamily="34" charset="0"/>
              </a:rPr>
              <a:t>Simplifying patient consent and biological sample management in clinical trials: a proof of concept based on blockchain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5D0FB-763A-CD9E-23B8-5353E5D45A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case study focuses on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BioTrack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&amp; Trace which is a blockchain-based solution designed to simplify patient consent and biological samples management in clinical trials.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Proof of Consent (PoC) integrates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biosample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collection, storage, sharing, consent, and analysis procedures into a blockchain.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blockchain technologies, it ultimately improves tracking mechanisms, traceability, and consent management across the clinical trial’s value chain</a:t>
            </a:r>
          </a:p>
        </p:txBody>
      </p:sp>
    </p:spTree>
    <p:extLst>
      <p:ext uri="{BB962C8B-B14F-4D97-AF65-F5344CB8AC3E}">
        <p14:creationId xmlns:p14="http://schemas.microsoft.com/office/powerpoint/2010/main" val="1749293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3716-15F3-9987-783A-A6599C5A1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u="sng" dirty="0">
                <a:latin typeface="Algerian" panose="04020705040A02060702" pitchFamily="82" charset="0"/>
              </a:rPr>
              <a:t>Implementation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B25544D-5BA7-0300-BF59-3D8CC3565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405" y="1047433"/>
            <a:ext cx="4629300" cy="381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02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EBEC5-B2EF-CF28-1B07-2FDC0BE40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6" y="189275"/>
            <a:ext cx="4629300" cy="490450"/>
          </a:xfrm>
        </p:spPr>
        <p:txBody>
          <a:bodyPr/>
          <a:lstStyle/>
          <a:p>
            <a:r>
              <a:rPr lang="en-US" sz="2800" u="sng" dirty="0">
                <a:latin typeface="Algerian" panose="04020705040A02060702" pitchFamily="82" charset="0"/>
              </a:rPr>
              <a:t>Implementation</a:t>
            </a:r>
          </a:p>
        </p:txBody>
      </p:sp>
      <p:pic>
        <p:nvPicPr>
          <p:cNvPr id="12" name="Picture 11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F8A12736-2634-93C5-D03E-E6554C089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471" y="1422341"/>
            <a:ext cx="8636444" cy="1149409"/>
          </a:xfrm>
          <a:prstGeom prst="rect">
            <a:avLst/>
          </a:prstGeom>
        </p:spPr>
      </p:pic>
      <p:pic>
        <p:nvPicPr>
          <p:cNvPr id="11" name="Picture 10" descr="A screen shot of a computer code">
            <a:extLst>
              <a:ext uri="{FF2B5EF4-FFF2-40B4-BE49-F238E27FC236}">
                <a16:creationId xmlns:a16="http://schemas.microsoft.com/office/drawing/2014/main" id="{C15A0CB5-3EB1-4BA7-97C2-31F95F3F3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75" y="3115582"/>
            <a:ext cx="6807550" cy="167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099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33410-9BE5-E250-45E7-8689811E1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u="sng" dirty="0">
                <a:latin typeface="Algerian" panose="04020705040A02060702" pitchFamily="82" charset="0"/>
              </a:rPr>
              <a:t>IMPLEMENTATION</a:t>
            </a:r>
          </a:p>
        </p:txBody>
      </p:sp>
      <p:pic>
        <p:nvPicPr>
          <p:cNvPr id="4" name="Picture 3" descr="A computer screen shot of text">
            <a:extLst>
              <a:ext uri="{FF2B5EF4-FFF2-40B4-BE49-F238E27FC236}">
                <a16:creationId xmlns:a16="http://schemas.microsoft.com/office/drawing/2014/main" id="{31783A81-064C-4839-2A4E-3038111F7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551" y="2038968"/>
            <a:ext cx="7598719" cy="191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83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A82E1-9558-A505-43EA-B5DCBDB28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3D29019-4E1E-8677-C121-3EF3BBB17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81" y="301044"/>
            <a:ext cx="4215384" cy="23711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E18FCFF-7F94-4F3F-933C-E6F8CABB7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2137" y="301044"/>
            <a:ext cx="4215384" cy="237115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EE0F3C8-7D84-FA26-BC5C-C0A305FA1C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3905" y="2816179"/>
            <a:ext cx="3939181" cy="221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744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574CB-28A3-DEEF-7DC2-981ED2961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088" y="629368"/>
            <a:ext cx="4629300" cy="941400"/>
          </a:xfrm>
        </p:spPr>
        <p:txBody>
          <a:bodyPr/>
          <a:lstStyle/>
          <a:p>
            <a:r>
              <a:rPr lang="en-US" sz="2800" u="sng" dirty="0">
                <a:latin typeface="Algerian" panose="04020705040A02060702" pitchFamily="82" charset="0"/>
              </a:rPr>
              <a:t>Future Trend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48F9C4-BF28-51A7-F23C-6D408E396E0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7242" y="4103086"/>
            <a:ext cx="3256203" cy="5484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Emerging Technologies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637A5F6-288B-D2D8-67F7-3D6CC8BD3116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5625552" y="4103086"/>
            <a:ext cx="3441206" cy="5484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 and Performance Optimization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F9A6E2E-AD41-4CA2-1BE3-7771B43DC712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3333445" y="3817172"/>
            <a:ext cx="2567207" cy="5484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Cost-Benefit Analysis</a:t>
            </a:r>
          </a:p>
        </p:txBody>
      </p:sp>
      <p:pic>
        <p:nvPicPr>
          <p:cNvPr id="12" name="Picture 11" descr="A computer screen with different icons&#10;&#10;Description automatically generated with medium confidence">
            <a:extLst>
              <a:ext uri="{FF2B5EF4-FFF2-40B4-BE49-F238E27FC236}">
                <a16:creationId xmlns:a16="http://schemas.microsoft.com/office/drawing/2014/main" id="{1CFA6D6C-2CD9-FE51-3006-8755FCAE9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2547" y="1780801"/>
            <a:ext cx="3615992" cy="1962967"/>
          </a:xfrm>
          <a:prstGeom prst="rect">
            <a:avLst/>
          </a:prstGeom>
        </p:spPr>
      </p:pic>
      <p:pic>
        <p:nvPicPr>
          <p:cNvPr id="14" name="Picture 13" descr="A blue and green street sign">
            <a:extLst>
              <a:ext uri="{FF2B5EF4-FFF2-40B4-BE49-F238E27FC236}">
                <a16:creationId xmlns:a16="http://schemas.microsoft.com/office/drawing/2014/main" id="{050CDC01-B343-ACE3-990B-D194E3398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7102" y="1690050"/>
            <a:ext cx="2013488" cy="2144467"/>
          </a:xfrm>
          <a:prstGeom prst="rect">
            <a:avLst/>
          </a:prstGeom>
        </p:spPr>
      </p:pic>
      <p:pic>
        <p:nvPicPr>
          <p:cNvPr id="18" name="Picture 17" descr="A hand holding a coin and a clock">
            <a:extLst>
              <a:ext uri="{FF2B5EF4-FFF2-40B4-BE49-F238E27FC236}">
                <a16:creationId xmlns:a16="http://schemas.microsoft.com/office/drawing/2014/main" id="{ED748815-1E23-EF50-9C81-619F2F20E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9912" y="1570768"/>
            <a:ext cx="2173000" cy="217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7673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 dirty="0">
                <a:latin typeface="Algerian" panose="04020705040A02060702" pitchFamily="82" charset="0"/>
              </a:rPr>
              <a:t>Conclusion</a:t>
            </a:r>
            <a:endParaRPr sz="3200" u="sng" dirty="0">
              <a:solidFill>
                <a:schemeClr val="accent1"/>
              </a:solidFill>
              <a:latin typeface="Algerian" panose="04020705040A02060702" pitchFamily="82" charset="0"/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203200" y="1219200"/>
            <a:ext cx="6299200" cy="40555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exists substantial room for enhancement in supply chains, spanning aspects like end-to-end traceability, product delivery speed, coordination, and financing.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Blockchain technology has emerged as a potent solution to tackle these shortcomings, as demonstrated by the companies we've analyzed.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time has come for supply chain managers to actively assess blockchain's potential for their operations.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this journey demands resource commitment, the anticipated returns make it a worthwhile investment.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3C6EA-34A7-45D9-16DD-6B3582CCB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499" y="445025"/>
            <a:ext cx="7046551" cy="941400"/>
          </a:xfrm>
        </p:spPr>
        <p:txBody>
          <a:bodyPr/>
          <a:lstStyle/>
          <a:p>
            <a:r>
              <a:rPr lang="en-US" sz="3600" u="sng" dirty="0">
                <a:latin typeface="Algerian" panose="04020705040A02060702" pitchFamily="82" charset="0"/>
                <a:cs typeface="MoolBoran" panose="020F0502020204030204" pitchFamily="34" charset="0"/>
              </a:rPr>
              <a:t>Logistics and Supply Chain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49A47-B4E2-17F6-EB65-41C81D0C6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499" y="1308401"/>
            <a:ext cx="7854626" cy="3167906"/>
          </a:xfrm>
        </p:spPr>
        <p:txBody>
          <a:bodyPr/>
          <a:lstStyle/>
          <a:p>
            <a:pPr marL="1397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Logistics is a coordinating process of moving any resources like people, materials, goods from storage location to the desired location.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Supply chain is a process which involves all the people and process involved in the creation, manufacturing and sale of any particular goods or products.</a:t>
            </a:r>
          </a:p>
          <a:p>
            <a:pPr marL="13970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Contracts are set of rules and conditions that are defined for an application and only if these conditions are met, the transaction happens.</a:t>
            </a:r>
          </a:p>
          <a:p>
            <a:pPr marL="1397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Ganache is a platform which is used to setup personal Ethereum blockchain and also provide private key for security purpose.</a:t>
            </a:r>
          </a:p>
          <a:p>
            <a:pPr marL="1397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3988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67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  <p:sp>
        <p:nvSpPr>
          <p:cNvPr id="2153" name="Google Shape;2153;p67"/>
          <p:cNvSpPr txBox="1">
            <a:spLocks noGrp="1"/>
          </p:cNvSpPr>
          <p:nvPr>
            <p:ph type="subTitle" idx="1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54" name="Google Shape;2154;p67"/>
          <p:cNvCxnSpPr/>
          <p:nvPr/>
        </p:nvCxnSpPr>
        <p:spPr>
          <a:xfrm>
            <a:off x="3190500" y="32032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72AA3-DC25-9386-8191-341B74D84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499" y="445025"/>
            <a:ext cx="5536729" cy="941400"/>
          </a:xfrm>
        </p:spPr>
        <p:txBody>
          <a:bodyPr/>
          <a:lstStyle/>
          <a:p>
            <a:r>
              <a:rPr lang="en-US" u="sng" dirty="0">
                <a:latin typeface="Algerian" panose="04020705040A02060702" pitchFamily="82" charset="0"/>
              </a:rPr>
              <a:t>Problems in traditional Supply chain management</a:t>
            </a:r>
            <a:br>
              <a:rPr lang="en-US" dirty="0">
                <a:latin typeface="Algerian" panose="04020705040A02060702" pitchFamily="82" charset="0"/>
              </a:rPr>
            </a:br>
            <a:endParaRPr lang="en-US" dirty="0">
              <a:latin typeface="Algerian" panose="04020705040A02060702" pitchFamily="8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AAF859-582C-AC2B-409B-1ECCFD4E7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0863" y="1386424"/>
            <a:ext cx="4946400" cy="225410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ack of End-to-End visibility and Transparency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Risks such as sourcing, transport, facility and distribution.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isruptions due to Geopolitical Tensions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yberattacks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ritical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roduct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tockouts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C05781-D829-1123-4AFD-D127BA8EF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890" y="3757076"/>
            <a:ext cx="7040305" cy="120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057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8"/>
          <p:cNvSpPr txBox="1">
            <a:spLocks noGrp="1"/>
          </p:cNvSpPr>
          <p:nvPr>
            <p:ph type="title"/>
          </p:nvPr>
        </p:nvSpPr>
        <p:spPr>
          <a:xfrm>
            <a:off x="938499" y="412368"/>
            <a:ext cx="6842315" cy="9922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 dirty="0">
                <a:latin typeface="Algerian" panose="04020705040A02060702" pitchFamily="82" charset="0"/>
              </a:rPr>
              <a:t>Challenges in Supply Chain</a:t>
            </a:r>
            <a:endParaRPr sz="3200" u="sng" dirty="0">
              <a:latin typeface="Algerian" panose="04020705040A02060702" pitchFamily="82" charset="0"/>
            </a:endParaRPr>
          </a:p>
        </p:txBody>
      </p:sp>
      <p:sp>
        <p:nvSpPr>
          <p:cNvPr id="2004" name="Google Shape;2004;p58"/>
          <p:cNvSpPr txBox="1">
            <a:spLocks noGrp="1"/>
          </p:cNvSpPr>
          <p:nvPr>
            <p:ph type="title" idx="2"/>
          </p:nvPr>
        </p:nvSpPr>
        <p:spPr>
          <a:xfrm>
            <a:off x="300424" y="3131152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Relatively Slow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6" name="Google Shape;2006;p58"/>
          <p:cNvSpPr txBox="1">
            <a:spLocks noGrp="1"/>
          </p:cNvSpPr>
          <p:nvPr>
            <p:ph type="title" idx="3"/>
          </p:nvPr>
        </p:nvSpPr>
        <p:spPr>
          <a:xfrm>
            <a:off x="2045086" y="3138923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Regulations &amp; Quality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8" name="Google Shape;2008;p58"/>
          <p:cNvSpPr txBox="1">
            <a:spLocks noGrp="1"/>
          </p:cNvSpPr>
          <p:nvPr>
            <p:ph type="title" idx="5"/>
          </p:nvPr>
        </p:nvSpPr>
        <p:spPr>
          <a:xfrm>
            <a:off x="3802822" y="2919216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Trust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10" name="Google Shape;2010;p58"/>
          <p:cNvSpPr txBox="1">
            <a:spLocks noGrp="1"/>
          </p:cNvSpPr>
          <p:nvPr>
            <p:ph type="title" idx="7"/>
          </p:nvPr>
        </p:nvSpPr>
        <p:spPr>
          <a:xfrm>
            <a:off x="5368741" y="2867463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Cost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12" name="Google Shape;2012;p58"/>
          <p:cNvSpPr/>
          <p:nvPr/>
        </p:nvSpPr>
        <p:spPr>
          <a:xfrm>
            <a:off x="704386" y="2087437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3" name="Google Shape;2013;p58"/>
          <p:cNvSpPr/>
          <p:nvPr/>
        </p:nvSpPr>
        <p:spPr>
          <a:xfrm>
            <a:off x="2402183" y="2085320"/>
            <a:ext cx="872400" cy="872400"/>
          </a:xfrm>
          <a:prstGeom prst="ellipse">
            <a:avLst/>
          </a:prstGeom>
          <a:solidFill>
            <a:schemeClr val="lt2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4" name="Google Shape;2014;p58"/>
          <p:cNvSpPr/>
          <p:nvPr/>
        </p:nvSpPr>
        <p:spPr>
          <a:xfrm>
            <a:off x="5731326" y="209189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5" name="Google Shape;2015;p58"/>
          <p:cNvSpPr/>
          <p:nvPr/>
        </p:nvSpPr>
        <p:spPr>
          <a:xfrm>
            <a:off x="4111436" y="209189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4" name="Google Shape;2024;p58"/>
          <p:cNvGrpSpPr/>
          <p:nvPr/>
        </p:nvGrpSpPr>
        <p:grpSpPr>
          <a:xfrm>
            <a:off x="3420343" y="2252224"/>
            <a:ext cx="411433" cy="440824"/>
            <a:chOff x="4149138" y="4121151"/>
            <a:chExt cx="344065" cy="368644"/>
          </a:xfrm>
        </p:grpSpPr>
        <p:sp>
          <p:nvSpPr>
            <p:cNvPr id="2025" name="Google Shape;2025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2012;p58">
            <a:extLst>
              <a:ext uri="{FF2B5EF4-FFF2-40B4-BE49-F238E27FC236}">
                <a16:creationId xmlns:a16="http://schemas.microsoft.com/office/drawing/2014/main" id="{CE2A63A8-028E-FE1E-25BF-A52FE2F8196C}"/>
              </a:ext>
            </a:extLst>
          </p:cNvPr>
          <p:cNvSpPr/>
          <p:nvPr/>
        </p:nvSpPr>
        <p:spPr>
          <a:xfrm>
            <a:off x="7567214" y="2112930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" name="Google Shape;11397;p81">
            <a:extLst>
              <a:ext uri="{FF2B5EF4-FFF2-40B4-BE49-F238E27FC236}">
                <a16:creationId xmlns:a16="http://schemas.microsoft.com/office/drawing/2014/main" id="{A669EAC6-4925-9E5F-721D-4E3E90768C10}"/>
              </a:ext>
            </a:extLst>
          </p:cNvPr>
          <p:cNvGrpSpPr/>
          <p:nvPr/>
        </p:nvGrpSpPr>
        <p:grpSpPr>
          <a:xfrm>
            <a:off x="7780815" y="2347722"/>
            <a:ext cx="448056" cy="448056"/>
            <a:chOff x="3094217" y="1976585"/>
            <a:chExt cx="350198" cy="350549"/>
          </a:xfrm>
        </p:grpSpPr>
        <p:sp>
          <p:nvSpPr>
            <p:cNvPr id="3" name="Google Shape;11398;p81">
              <a:extLst>
                <a:ext uri="{FF2B5EF4-FFF2-40B4-BE49-F238E27FC236}">
                  <a16:creationId xmlns:a16="http://schemas.microsoft.com/office/drawing/2014/main" id="{5547D6B0-84B6-15C3-486F-53408E2A082A}"/>
                </a:ext>
              </a:extLst>
            </p:cNvPr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399;p81">
              <a:extLst>
                <a:ext uri="{FF2B5EF4-FFF2-40B4-BE49-F238E27FC236}">
                  <a16:creationId xmlns:a16="http://schemas.microsoft.com/office/drawing/2014/main" id="{92039ECD-0F2F-6285-17D7-7E9300377B93}"/>
                </a:ext>
              </a:extLst>
            </p:cNvPr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400;p81">
              <a:extLst>
                <a:ext uri="{FF2B5EF4-FFF2-40B4-BE49-F238E27FC236}">
                  <a16:creationId xmlns:a16="http://schemas.microsoft.com/office/drawing/2014/main" id="{66960531-8A31-3087-C5D5-E51E81E18141}"/>
                </a:ext>
              </a:extLst>
            </p:cNvPr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401;p81">
              <a:extLst>
                <a:ext uri="{FF2B5EF4-FFF2-40B4-BE49-F238E27FC236}">
                  <a16:creationId xmlns:a16="http://schemas.microsoft.com/office/drawing/2014/main" id="{EA4438BA-30E8-D1A7-B2F6-97457BC020A8}"/>
                </a:ext>
              </a:extLst>
            </p:cNvPr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402;p81">
              <a:extLst>
                <a:ext uri="{FF2B5EF4-FFF2-40B4-BE49-F238E27FC236}">
                  <a16:creationId xmlns:a16="http://schemas.microsoft.com/office/drawing/2014/main" id="{4148AC33-FF26-8029-B8A2-6FDFA73D522B}"/>
                </a:ext>
              </a:extLst>
            </p:cNvPr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403;p81">
              <a:extLst>
                <a:ext uri="{FF2B5EF4-FFF2-40B4-BE49-F238E27FC236}">
                  <a16:creationId xmlns:a16="http://schemas.microsoft.com/office/drawing/2014/main" id="{027ED891-831C-E6AD-C726-2563048FBDE2}"/>
                </a:ext>
              </a:extLst>
            </p:cNvPr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404;p81">
              <a:extLst>
                <a:ext uri="{FF2B5EF4-FFF2-40B4-BE49-F238E27FC236}">
                  <a16:creationId xmlns:a16="http://schemas.microsoft.com/office/drawing/2014/main" id="{F971F6A2-D60B-F5C4-6A29-EC3B693242FE}"/>
                </a:ext>
              </a:extLst>
            </p:cNvPr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405;p81">
              <a:extLst>
                <a:ext uri="{FF2B5EF4-FFF2-40B4-BE49-F238E27FC236}">
                  <a16:creationId xmlns:a16="http://schemas.microsoft.com/office/drawing/2014/main" id="{5EC30E8E-17C2-81DC-643F-A365FDAFC4A1}"/>
                </a:ext>
              </a:extLst>
            </p:cNvPr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406;p81">
              <a:extLst>
                <a:ext uri="{FF2B5EF4-FFF2-40B4-BE49-F238E27FC236}">
                  <a16:creationId xmlns:a16="http://schemas.microsoft.com/office/drawing/2014/main" id="{F6581B2B-69BB-2EA8-FD77-4FF49A5D632F}"/>
                </a:ext>
              </a:extLst>
            </p:cNvPr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407;p81">
              <a:extLst>
                <a:ext uri="{FF2B5EF4-FFF2-40B4-BE49-F238E27FC236}">
                  <a16:creationId xmlns:a16="http://schemas.microsoft.com/office/drawing/2014/main" id="{0CA178C3-BB7B-570E-4A2A-F2E0D65EF940}"/>
                </a:ext>
              </a:extLst>
            </p:cNvPr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408;p81">
              <a:extLst>
                <a:ext uri="{FF2B5EF4-FFF2-40B4-BE49-F238E27FC236}">
                  <a16:creationId xmlns:a16="http://schemas.microsoft.com/office/drawing/2014/main" id="{7356BF83-D7EC-2DB6-3008-8F3B93640175}"/>
                </a:ext>
              </a:extLst>
            </p:cNvPr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409;p81">
              <a:extLst>
                <a:ext uri="{FF2B5EF4-FFF2-40B4-BE49-F238E27FC236}">
                  <a16:creationId xmlns:a16="http://schemas.microsoft.com/office/drawing/2014/main" id="{C1ACAC55-020A-48D2-B0D3-EA02CB1DD0D7}"/>
                </a:ext>
              </a:extLst>
            </p:cNvPr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410;p81">
              <a:extLst>
                <a:ext uri="{FF2B5EF4-FFF2-40B4-BE49-F238E27FC236}">
                  <a16:creationId xmlns:a16="http://schemas.microsoft.com/office/drawing/2014/main" id="{71C7A1FA-32E5-EF76-927D-88E9A7761419}"/>
                </a:ext>
              </a:extLst>
            </p:cNvPr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2010;p58">
            <a:extLst>
              <a:ext uri="{FF2B5EF4-FFF2-40B4-BE49-F238E27FC236}">
                <a16:creationId xmlns:a16="http://schemas.microsoft.com/office/drawing/2014/main" id="{9A23D99F-1E86-22C4-A4B3-69AD717EF604}"/>
              </a:ext>
            </a:extLst>
          </p:cNvPr>
          <p:cNvSpPr txBox="1">
            <a:spLocks/>
          </p:cNvSpPr>
          <p:nvPr/>
        </p:nvSpPr>
        <p:spPr>
          <a:xfrm>
            <a:off x="6921146" y="3201413"/>
            <a:ext cx="2155119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Poor Customer Service</a:t>
            </a:r>
          </a:p>
        </p:txBody>
      </p:sp>
      <p:grpSp>
        <p:nvGrpSpPr>
          <p:cNvPr id="18" name="Google Shape;13962;p85">
            <a:extLst>
              <a:ext uri="{FF2B5EF4-FFF2-40B4-BE49-F238E27FC236}">
                <a16:creationId xmlns:a16="http://schemas.microsoft.com/office/drawing/2014/main" id="{A9589A6D-3745-C4C5-4389-AE013B37FFE0}"/>
              </a:ext>
            </a:extLst>
          </p:cNvPr>
          <p:cNvGrpSpPr/>
          <p:nvPr/>
        </p:nvGrpSpPr>
        <p:grpSpPr>
          <a:xfrm>
            <a:off x="2598175" y="2316693"/>
            <a:ext cx="448056" cy="448056"/>
            <a:chOff x="6069423" y="2891892"/>
            <a:chExt cx="362321" cy="364231"/>
          </a:xfrm>
        </p:grpSpPr>
        <p:sp>
          <p:nvSpPr>
            <p:cNvPr id="19" name="Google Shape;13963;p85">
              <a:extLst>
                <a:ext uri="{FF2B5EF4-FFF2-40B4-BE49-F238E27FC236}">
                  <a16:creationId xmlns:a16="http://schemas.microsoft.com/office/drawing/2014/main" id="{E5C606E3-6B8D-494D-D1B8-61A27463020F}"/>
                </a:ext>
              </a:extLst>
            </p:cNvPr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964;p85">
              <a:extLst>
                <a:ext uri="{FF2B5EF4-FFF2-40B4-BE49-F238E27FC236}">
                  <a16:creationId xmlns:a16="http://schemas.microsoft.com/office/drawing/2014/main" id="{D5705249-3A06-7FD6-9907-F389C7718FF6}"/>
                </a:ext>
              </a:extLst>
            </p:cNvPr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965;p85">
              <a:extLst>
                <a:ext uri="{FF2B5EF4-FFF2-40B4-BE49-F238E27FC236}">
                  <a16:creationId xmlns:a16="http://schemas.microsoft.com/office/drawing/2014/main" id="{E47A7909-5A6F-3345-E27B-F651B9155F79}"/>
                </a:ext>
              </a:extLst>
            </p:cNvPr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3966;p85">
              <a:extLst>
                <a:ext uri="{FF2B5EF4-FFF2-40B4-BE49-F238E27FC236}">
                  <a16:creationId xmlns:a16="http://schemas.microsoft.com/office/drawing/2014/main" id="{C6ED71B6-4D28-89E7-7901-217581753683}"/>
                </a:ext>
              </a:extLst>
            </p:cNvPr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967;p85">
              <a:extLst>
                <a:ext uri="{FF2B5EF4-FFF2-40B4-BE49-F238E27FC236}">
                  <a16:creationId xmlns:a16="http://schemas.microsoft.com/office/drawing/2014/main" id="{F15C8156-3890-1FA4-ED5B-825F52C9A8E5}"/>
                </a:ext>
              </a:extLst>
            </p:cNvPr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968;p85">
              <a:extLst>
                <a:ext uri="{FF2B5EF4-FFF2-40B4-BE49-F238E27FC236}">
                  <a16:creationId xmlns:a16="http://schemas.microsoft.com/office/drawing/2014/main" id="{543BAC83-860B-8991-0420-ABE816BF4C71}"/>
                </a:ext>
              </a:extLst>
            </p:cNvPr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4200;p85">
            <a:extLst>
              <a:ext uri="{FF2B5EF4-FFF2-40B4-BE49-F238E27FC236}">
                <a16:creationId xmlns:a16="http://schemas.microsoft.com/office/drawing/2014/main" id="{77ADE031-6A56-5809-38CC-CD721868265A}"/>
              </a:ext>
            </a:extLst>
          </p:cNvPr>
          <p:cNvGrpSpPr/>
          <p:nvPr/>
        </p:nvGrpSpPr>
        <p:grpSpPr>
          <a:xfrm>
            <a:off x="4319001" y="2321016"/>
            <a:ext cx="448056" cy="448056"/>
            <a:chOff x="2770052" y="2009628"/>
            <a:chExt cx="327085" cy="277080"/>
          </a:xfrm>
        </p:grpSpPr>
        <p:sp>
          <p:nvSpPr>
            <p:cNvPr id="26" name="Google Shape;14201;p85">
              <a:extLst>
                <a:ext uri="{FF2B5EF4-FFF2-40B4-BE49-F238E27FC236}">
                  <a16:creationId xmlns:a16="http://schemas.microsoft.com/office/drawing/2014/main" id="{3C420888-76BE-6E43-CBBA-2627D45C89E3}"/>
                </a:ext>
              </a:extLst>
            </p:cNvPr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202;p85">
              <a:extLst>
                <a:ext uri="{FF2B5EF4-FFF2-40B4-BE49-F238E27FC236}">
                  <a16:creationId xmlns:a16="http://schemas.microsoft.com/office/drawing/2014/main" id="{4010C46A-8088-74EF-EF94-8C743AF9722F}"/>
                </a:ext>
              </a:extLst>
            </p:cNvPr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10710;p79">
            <a:extLst>
              <a:ext uri="{FF2B5EF4-FFF2-40B4-BE49-F238E27FC236}">
                <a16:creationId xmlns:a16="http://schemas.microsoft.com/office/drawing/2014/main" id="{100F22CB-3BE6-2FC9-26D5-7A1B02C88901}"/>
              </a:ext>
            </a:extLst>
          </p:cNvPr>
          <p:cNvGrpSpPr/>
          <p:nvPr/>
        </p:nvGrpSpPr>
        <p:grpSpPr>
          <a:xfrm>
            <a:off x="5948868" y="2304067"/>
            <a:ext cx="448056" cy="448056"/>
            <a:chOff x="7390435" y="3680868"/>
            <a:chExt cx="372073" cy="355243"/>
          </a:xfrm>
        </p:grpSpPr>
        <p:sp>
          <p:nvSpPr>
            <p:cNvPr id="29" name="Google Shape;10711;p79">
              <a:extLst>
                <a:ext uri="{FF2B5EF4-FFF2-40B4-BE49-F238E27FC236}">
                  <a16:creationId xmlns:a16="http://schemas.microsoft.com/office/drawing/2014/main" id="{A3747418-F86F-FC9A-5EB3-A0B0A38D7BCD}"/>
                </a:ext>
              </a:extLst>
            </p:cNvPr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712;p79">
              <a:extLst>
                <a:ext uri="{FF2B5EF4-FFF2-40B4-BE49-F238E27FC236}">
                  <a16:creationId xmlns:a16="http://schemas.microsoft.com/office/drawing/2014/main" id="{1B92BFEC-348D-B3BA-CFEB-AB7C845BB459}"/>
                </a:ext>
              </a:extLst>
            </p:cNvPr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713;p79">
              <a:extLst>
                <a:ext uri="{FF2B5EF4-FFF2-40B4-BE49-F238E27FC236}">
                  <a16:creationId xmlns:a16="http://schemas.microsoft.com/office/drawing/2014/main" id="{90692D75-A1F3-A6E5-D3E5-116E8F2A3860}"/>
                </a:ext>
              </a:extLst>
            </p:cNvPr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714;p79">
              <a:extLst>
                <a:ext uri="{FF2B5EF4-FFF2-40B4-BE49-F238E27FC236}">
                  <a16:creationId xmlns:a16="http://schemas.microsoft.com/office/drawing/2014/main" id="{FFBA7A31-199D-679B-A4B7-863153451193}"/>
                </a:ext>
              </a:extLst>
            </p:cNvPr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715;p79">
              <a:extLst>
                <a:ext uri="{FF2B5EF4-FFF2-40B4-BE49-F238E27FC236}">
                  <a16:creationId xmlns:a16="http://schemas.microsoft.com/office/drawing/2014/main" id="{FD014646-49BC-EDCC-B59B-1755BA662E3F}"/>
                </a:ext>
              </a:extLst>
            </p:cNvPr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716;p79">
              <a:extLst>
                <a:ext uri="{FF2B5EF4-FFF2-40B4-BE49-F238E27FC236}">
                  <a16:creationId xmlns:a16="http://schemas.microsoft.com/office/drawing/2014/main" id="{A6E728CF-530B-4CC7-AFFA-E4859F214D8A}"/>
                </a:ext>
              </a:extLst>
            </p:cNvPr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9814;p77">
            <a:extLst>
              <a:ext uri="{FF2B5EF4-FFF2-40B4-BE49-F238E27FC236}">
                <a16:creationId xmlns:a16="http://schemas.microsoft.com/office/drawing/2014/main" id="{19AE652E-BE56-FA7E-027E-25C8A85556EC}"/>
              </a:ext>
            </a:extLst>
          </p:cNvPr>
          <p:cNvGrpSpPr/>
          <p:nvPr/>
        </p:nvGrpSpPr>
        <p:grpSpPr>
          <a:xfrm>
            <a:off x="910830" y="2280950"/>
            <a:ext cx="448056" cy="448056"/>
            <a:chOff x="712664" y="3693287"/>
            <a:chExt cx="1460738" cy="698160"/>
          </a:xfrm>
        </p:grpSpPr>
        <p:grpSp>
          <p:nvGrpSpPr>
            <p:cNvPr id="36" name="Google Shape;9815;p77">
              <a:extLst>
                <a:ext uri="{FF2B5EF4-FFF2-40B4-BE49-F238E27FC236}">
                  <a16:creationId xmlns:a16="http://schemas.microsoft.com/office/drawing/2014/main" id="{CA125E4E-CEEB-5664-3883-3FF794D7D446}"/>
                </a:ext>
              </a:extLst>
            </p:cNvPr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48" name="Google Shape;9816;p77">
                <a:extLst>
                  <a:ext uri="{FF2B5EF4-FFF2-40B4-BE49-F238E27FC236}">
                    <a16:creationId xmlns:a16="http://schemas.microsoft.com/office/drawing/2014/main" id="{ECA2BD25-AB5E-5A85-0272-A5F5B70F756B}"/>
                  </a:ext>
                </a:extLst>
              </p:cNvPr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817;p77">
                <a:extLst>
                  <a:ext uri="{FF2B5EF4-FFF2-40B4-BE49-F238E27FC236}">
                    <a16:creationId xmlns:a16="http://schemas.microsoft.com/office/drawing/2014/main" id="{9004463C-3DD0-EE8A-4092-2C20AB2FBDFE}"/>
                  </a:ext>
                </a:extLst>
              </p:cNvPr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818;p77">
                <a:extLst>
                  <a:ext uri="{FF2B5EF4-FFF2-40B4-BE49-F238E27FC236}">
                    <a16:creationId xmlns:a16="http://schemas.microsoft.com/office/drawing/2014/main" id="{64B7104A-2236-01A4-D93C-447E0D6A6FA5}"/>
                  </a:ext>
                </a:extLst>
              </p:cNvPr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" name="Google Shape;9819;p77">
              <a:extLst>
                <a:ext uri="{FF2B5EF4-FFF2-40B4-BE49-F238E27FC236}">
                  <a16:creationId xmlns:a16="http://schemas.microsoft.com/office/drawing/2014/main" id="{417F9F5A-2B80-9922-2DE2-E0DAAF21A6CA}"/>
                </a:ext>
              </a:extLst>
            </p:cNvPr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45" name="Google Shape;9820;p77">
                <a:extLst>
                  <a:ext uri="{FF2B5EF4-FFF2-40B4-BE49-F238E27FC236}">
                    <a16:creationId xmlns:a16="http://schemas.microsoft.com/office/drawing/2014/main" id="{1E2D56DD-AED5-CABB-ACD6-5C05A43277DA}"/>
                  </a:ext>
                </a:extLst>
              </p:cNvPr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821;p77">
                <a:extLst>
                  <a:ext uri="{FF2B5EF4-FFF2-40B4-BE49-F238E27FC236}">
                    <a16:creationId xmlns:a16="http://schemas.microsoft.com/office/drawing/2014/main" id="{B31B47FB-C8C4-AC49-D304-0C9864C3EE74}"/>
                  </a:ext>
                </a:extLst>
              </p:cNvPr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822;p77">
                <a:extLst>
                  <a:ext uri="{FF2B5EF4-FFF2-40B4-BE49-F238E27FC236}">
                    <a16:creationId xmlns:a16="http://schemas.microsoft.com/office/drawing/2014/main" id="{4F361E5C-28D9-B54A-86D6-EEFBFCEA6787}"/>
                  </a:ext>
                </a:extLst>
              </p:cNvPr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" name="Google Shape;9823;p77">
              <a:extLst>
                <a:ext uri="{FF2B5EF4-FFF2-40B4-BE49-F238E27FC236}">
                  <a16:creationId xmlns:a16="http://schemas.microsoft.com/office/drawing/2014/main" id="{37B54402-1BB5-51AA-6B5A-281E1F3EB831}"/>
                </a:ext>
              </a:extLst>
            </p:cNvPr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39" name="Google Shape;9824;p77">
                <a:extLst>
                  <a:ext uri="{FF2B5EF4-FFF2-40B4-BE49-F238E27FC236}">
                    <a16:creationId xmlns:a16="http://schemas.microsoft.com/office/drawing/2014/main" id="{A5990636-73A2-8AAF-4DAB-82EA7D3B4EB3}"/>
                  </a:ext>
                </a:extLst>
              </p:cNvPr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825;p77">
                <a:extLst>
                  <a:ext uri="{FF2B5EF4-FFF2-40B4-BE49-F238E27FC236}">
                    <a16:creationId xmlns:a16="http://schemas.microsoft.com/office/drawing/2014/main" id="{BBF3ADE1-10CA-5669-7661-EB10590989AB}"/>
                  </a:ext>
                </a:extLst>
              </p:cNvPr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826;p77">
                <a:extLst>
                  <a:ext uri="{FF2B5EF4-FFF2-40B4-BE49-F238E27FC236}">
                    <a16:creationId xmlns:a16="http://schemas.microsoft.com/office/drawing/2014/main" id="{D5BD9AF5-BDF6-2E77-0262-D115DFFD5241}"/>
                  </a:ext>
                </a:extLst>
              </p:cNvPr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827;p77">
                <a:extLst>
                  <a:ext uri="{FF2B5EF4-FFF2-40B4-BE49-F238E27FC236}">
                    <a16:creationId xmlns:a16="http://schemas.microsoft.com/office/drawing/2014/main" id="{A795E94A-EF9B-6863-53CC-2191D0385411}"/>
                  </a:ext>
                </a:extLst>
              </p:cNvPr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828;p77">
                <a:extLst>
                  <a:ext uri="{FF2B5EF4-FFF2-40B4-BE49-F238E27FC236}">
                    <a16:creationId xmlns:a16="http://schemas.microsoft.com/office/drawing/2014/main" id="{F4413830-EE26-42D3-5968-63E6158B7668}"/>
                  </a:ext>
                </a:extLst>
              </p:cNvPr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829;p77">
                <a:extLst>
                  <a:ext uri="{FF2B5EF4-FFF2-40B4-BE49-F238E27FC236}">
                    <a16:creationId xmlns:a16="http://schemas.microsoft.com/office/drawing/2014/main" id="{C07D8E1D-9866-911F-4C64-664DF3C43224}"/>
                  </a:ext>
                </a:extLst>
              </p:cNvPr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1AB1E-87C3-DBD7-6FB2-CA5950BB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u="sng" dirty="0">
                <a:latin typeface="Algerian" panose="04020705040A02060702" pitchFamily="82" charset="0"/>
              </a:rPr>
              <a:t>BLOCKCHAIN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9F189-6FDD-FE5C-5AC4-24E9D7F88D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499" y="1659275"/>
            <a:ext cx="7546281" cy="2760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Blockchain is a distributed ledger technology that allows for secure, transparent, and tamper-proof record-keeping. </a:t>
            </a:r>
          </a:p>
          <a:p>
            <a:pPr marL="139700" indent="0">
              <a:buNone/>
            </a:pPr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uses cryptographic techniques to protect data and guarantee the immutability of recorded information, making it extremely difficult to tamper with.</a:t>
            </a:r>
          </a:p>
          <a:p>
            <a:pPr marL="1397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Blockchain transactions and data are transparent and visible to all participants in the network, promoting trust and reducing the need for intermediaries.</a:t>
            </a:r>
          </a:p>
          <a:p>
            <a:pPr marL="1397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Blockchain provides the infrastructure for smart contracts to run securely and transparently.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534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396F5-101F-8680-228C-04B918C68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u="sng" dirty="0">
                <a:latin typeface="Algerian" panose="04020705040A02060702" pitchFamily="82" charset="0"/>
              </a:rPr>
              <a:t>Types of Blockchain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A8C0F8-C5A4-A024-57A2-9AF2E9787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3633500" cy="2760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Blockchain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Blockchain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Hybrid blockchain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Consortium blockchain</a:t>
            </a:r>
          </a:p>
        </p:txBody>
      </p:sp>
      <p:pic>
        <p:nvPicPr>
          <p:cNvPr id="6" name="Picture 5" descr="Diagram of a diagram of a hybrid and private">
            <a:extLst>
              <a:ext uri="{FF2B5EF4-FFF2-40B4-BE49-F238E27FC236}">
                <a16:creationId xmlns:a16="http://schemas.microsoft.com/office/drawing/2014/main" id="{FD32DB48-1C85-EA12-C45E-E22C18F70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711" y="1658679"/>
            <a:ext cx="3832824" cy="303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54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36B4B-8705-281F-446F-41C23B706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atin typeface="Montserrat" panose="00000500000000000000" pitchFamily="2" charset="0"/>
                <a:ea typeface="Microsoft YaHei UI" panose="020B0503020204020204" pitchFamily="34" charset="-122"/>
              </a:rPr>
              <a:t>How can Blockchain help?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6EE344-34F9-AEBB-0566-55821F41678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42860" y="3562306"/>
            <a:ext cx="3131747" cy="5484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Peer-To-Peer Transaction Settlement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2A366CF-1A8C-2AE2-759B-FDDE9E3EAD1D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3394288" y="3553461"/>
            <a:ext cx="2882406" cy="5484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Products &amp; Consumer Feedback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A0283FD-CABB-FAAD-9C4F-543049D05DF7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6660277" y="3327942"/>
            <a:ext cx="1671600" cy="5484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Risk</a:t>
            </a:r>
          </a:p>
        </p:txBody>
      </p:sp>
      <p:sp>
        <p:nvSpPr>
          <p:cNvPr id="11" name="Google Shape;2012;p58">
            <a:extLst>
              <a:ext uri="{FF2B5EF4-FFF2-40B4-BE49-F238E27FC236}">
                <a16:creationId xmlns:a16="http://schemas.microsoft.com/office/drawing/2014/main" id="{88A455B8-2CAC-59B6-D71B-D5BC71EF138F}"/>
              </a:ext>
            </a:extLst>
          </p:cNvPr>
          <p:cNvSpPr/>
          <p:nvPr/>
        </p:nvSpPr>
        <p:spPr>
          <a:xfrm>
            <a:off x="1591859" y="257542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012;p58">
            <a:extLst>
              <a:ext uri="{FF2B5EF4-FFF2-40B4-BE49-F238E27FC236}">
                <a16:creationId xmlns:a16="http://schemas.microsoft.com/office/drawing/2014/main" id="{6278047D-00BB-55EE-F4CB-B9F4D654A4DD}"/>
              </a:ext>
            </a:extLst>
          </p:cNvPr>
          <p:cNvSpPr/>
          <p:nvPr/>
        </p:nvSpPr>
        <p:spPr>
          <a:xfrm>
            <a:off x="4386071" y="2568875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012;p58">
            <a:extLst>
              <a:ext uri="{FF2B5EF4-FFF2-40B4-BE49-F238E27FC236}">
                <a16:creationId xmlns:a16="http://schemas.microsoft.com/office/drawing/2014/main" id="{60D99F04-1FA3-CF44-E7B0-91223FD56CF7}"/>
              </a:ext>
            </a:extLst>
          </p:cNvPr>
          <p:cNvSpPr/>
          <p:nvPr/>
        </p:nvSpPr>
        <p:spPr>
          <a:xfrm>
            <a:off x="6901231" y="2505830"/>
            <a:ext cx="872400" cy="872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1362;p81">
            <a:extLst>
              <a:ext uri="{FF2B5EF4-FFF2-40B4-BE49-F238E27FC236}">
                <a16:creationId xmlns:a16="http://schemas.microsoft.com/office/drawing/2014/main" id="{A25F64E7-4F67-155E-1CE6-C7E61BA97090}"/>
              </a:ext>
            </a:extLst>
          </p:cNvPr>
          <p:cNvGrpSpPr/>
          <p:nvPr/>
        </p:nvGrpSpPr>
        <p:grpSpPr>
          <a:xfrm>
            <a:off x="7113424" y="2732988"/>
            <a:ext cx="448056" cy="448056"/>
            <a:chOff x="7562766" y="1514864"/>
            <a:chExt cx="327059" cy="360192"/>
          </a:xfrm>
        </p:grpSpPr>
        <p:sp>
          <p:nvSpPr>
            <p:cNvPr id="15" name="Google Shape;11363;p81">
              <a:extLst>
                <a:ext uri="{FF2B5EF4-FFF2-40B4-BE49-F238E27FC236}">
                  <a16:creationId xmlns:a16="http://schemas.microsoft.com/office/drawing/2014/main" id="{051DA10F-4B71-144F-B1B8-5AB61CBCE601}"/>
                </a:ext>
              </a:extLst>
            </p:cNvPr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364;p81">
              <a:extLst>
                <a:ext uri="{FF2B5EF4-FFF2-40B4-BE49-F238E27FC236}">
                  <a16:creationId xmlns:a16="http://schemas.microsoft.com/office/drawing/2014/main" id="{D6B18DC5-B733-64E1-299C-71FF978BDAD3}"/>
                </a:ext>
              </a:extLst>
            </p:cNvPr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365;p81">
              <a:extLst>
                <a:ext uri="{FF2B5EF4-FFF2-40B4-BE49-F238E27FC236}">
                  <a16:creationId xmlns:a16="http://schemas.microsoft.com/office/drawing/2014/main" id="{9C73B711-CD4B-6345-7F73-69DF7959EFCB}"/>
                </a:ext>
              </a:extLst>
            </p:cNvPr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366;p81">
              <a:extLst>
                <a:ext uri="{FF2B5EF4-FFF2-40B4-BE49-F238E27FC236}">
                  <a16:creationId xmlns:a16="http://schemas.microsoft.com/office/drawing/2014/main" id="{E24EBEAB-2079-6060-D30F-AC1882290E47}"/>
                </a:ext>
              </a:extLst>
            </p:cNvPr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2067;p82">
            <a:extLst>
              <a:ext uri="{FF2B5EF4-FFF2-40B4-BE49-F238E27FC236}">
                <a16:creationId xmlns:a16="http://schemas.microsoft.com/office/drawing/2014/main" id="{F77C0445-7910-66ED-C168-66A918E478B7}"/>
              </a:ext>
            </a:extLst>
          </p:cNvPr>
          <p:cNvGrpSpPr/>
          <p:nvPr/>
        </p:nvGrpSpPr>
        <p:grpSpPr>
          <a:xfrm>
            <a:off x="4572000" y="2768936"/>
            <a:ext cx="526983" cy="448056"/>
            <a:chOff x="3560600" y="3763338"/>
            <a:chExt cx="352345" cy="363655"/>
          </a:xfrm>
        </p:grpSpPr>
        <p:sp>
          <p:nvSpPr>
            <p:cNvPr id="20" name="Google Shape;12068;p82">
              <a:extLst>
                <a:ext uri="{FF2B5EF4-FFF2-40B4-BE49-F238E27FC236}">
                  <a16:creationId xmlns:a16="http://schemas.microsoft.com/office/drawing/2014/main" id="{1C5A02E1-43E4-CD45-1C37-BD5FB93FB133}"/>
                </a:ext>
              </a:extLst>
            </p:cNvPr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069;p82">
              <a:extLst>
                <a:ext uri="{FF2B5EF4-FFF2-40B4-BE49-F238E27FC236}">
                  <a16:creationId xmlns:a16="http://schemas.microsoft.com/office/drawing/2014/main" id="{54651B13-6B58-CC7E-8572-0759BACE51AD}"/>
                </a:ext>
              </a:extLst>
            </p:cNvPr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070;p82">
              <a:extLst>
                <a:ext uri="{FF2B5EF4-FFF2-40B4-BE49-F238E27FC236}">
                  <a16:creationId xmlns:a16="http://schemas.microsoft.com/office/drawing/2014/main" id="{BF834368-35D1-18AC-646C-D1A4BC89E389}"/>
                </a:ext>
              </a:extLst>
            </p:cNvPr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10657;p79">
            <a:extLst>
              <a:ext uri="{FF2B5EF4-FFF2-40B4-BE49-F238E27FC236}">
                <a16:creationId xmlns:a16="http://schemas.microsoft.com/office/drawing/2014/main" id="{D7FDC882-7E41-47CA-C3FE-B2A3F1ABC5F6}"/>
              </a:ext>
            </a:extLst>
          </p:cNvPr>
          <p:cNvGrpSpPr/>
          <p:nvPr/>
        </p:nvGrpSpPr>
        <p:grpSpPr>
          <a:xfrm>
            <a:off x="1803338" y="2844575"/>
            <a:ext cx="448056" cy="448056"/>
            <a:chOff x="6849393" y="3733994"/>
            <a:chExt cx="355053" cy="248038"/>
          </a:xfrm>
        </p:grpSpPr>
        <p:sp>
          <p:nvSpPr>
            <p:cNvPr id="24" name="Google Shape;10658;p79">
              <a:extLst>
                <a:ext uri="{FF2B5EF4-FFF2-40B4-BE49-F238E27FC236}">
                  <a16:creationId xmlns:a16="http://schemas.microsoft.com/office/drawing/2014/main" id="{D3F2B329-0AEA-7FB4-CF52-7FC727FF2253}"/>
                </a:ext>
              </a:extLst>
            </p:cNvPr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659;p79">
              <a:extLst>
                <a:ext uri="{FF2B5EF4-FFF2-40B4-BE49-F238E27FC236}">
                  <a16:creationId xmlns:a16="http://schemas.microsoft.com/office/drawing/2014/main" id="{9E290E79-DD14-FC79-F4C5-683EAE0BA5B5}"/>
                </a:ext>
              </a:extLst>
            </p:cNvPr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660;p79">
              <a:extLst>
                <a:ext uri="{FF2B5EF4-FFF2-40B4-BE49-F238E27FC236}">
                  <a16:creationId xmlns:a16="http://schemas.microsoft.com/office/drawing/2014/main" id="{0C9DA3DF-96ED-F3A8-7818-7F0FD8F53D9B}"/>
                </a:ext>
              </a:extLst>
            </p:cNvPr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661;p79">
              <a:extLst>
                <a:ext uri="{FF2B5EF4-FFF2-40B4-BE49-F238E27FC236}">
                  <a16:creationId xmlns:a16="http://schemas.microsoft.com/office/drawing/2014/main" id="{A81EB1AB-1D04-6974-FA57-249F35B67CCF}"/>
                </a:ext>
              </a:extLst>
            </p:cNvPr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662;p79">
              <a:extLst>
                <a:ext uri="{FF2B5EF4-FFF2-40B4-BE49-F238E27FC236}">
                  <a16:creationId xmlns:a16="http://schemas.microsoft.com/office/drawing/2014/main" id="{A5E0518A-8C42-494C-A819-582A5E0D7CFA}"/>
                </a:ext>
              </a:extLst>
            </p:cNvPr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13707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36B4B-8705-281F-446F-41C23B706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atin typeface="Montserrat" panose="00000500000000000000" pitchFamily="2" charset="0"/>
              </a:rPr>
              <a:t>How can Blockchain help?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6EE344-34F9-AEBB-0566-55821F41678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67911" y="3448402"/>
            <a:ext cx="3131747" cy="5484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Trust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2A366CF-1A8C-2AE2-759B-FDDE9E3EAD1D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3353566" y="3429258"/>
            <a:ext cx="2882406" cy="5484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Reducing Complexities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A0283FD-CABB-FAAD-9C4F-543049D05DF7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6588027" y="3632676"/>
            <a:ext cx="1671600" cy="5484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Visibility</a:t>
            </a:r>
          </a:p>
        </p:txBody>
      </p:sp>
      <p:sp>
        <p:nvSpPr>
          <p:cNvPr id="11" name="Google Shape;2012;p58">
            <a:extLst>
              <a:ext uri="{FF2B5EF4-FFF2-40B4-BE49-F238E27FC236}">
                <a16:creationId xmlns:a16="http://schemas.microsoft.com/office/drawing/2014/main" id="{88A455B8-2CAC-59B6-D71B-D5BC71EF138F}"/>
              </a:ext>
            </a:extLst>
          </p:cNvPr>
          <p:cNvSpPr/>
          <p:nvPr/>
        </p:nvSpPr>
        <p:spPr>
          <a:xfrm>
            <a:off x="1591859" y="2506425"/>
            <a:ext cx="872399" cy="94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012;p58">
            <a:extLst>
              <a:ext uri="{FF2B5EF4-FFF2-40B4-BE49-F238E27FC236}">
                <a16:creationId xmlns:a16="http://schemas.microsoft.com/office/drawing/2014/main" id="{6278047D-00BB-55EE-F4CB-B9F4D654A4DD}"/>
              </a:ext>
            </a:extLst>
          </p:cNvPr>
          <p:cNvSpPr/>
          <p:nvPr/>
        </p:nvSpPr>
        <p:spPr>
          <a:xfrm>
            <a:off x="4096787" y="2502750"/>
            <a:ext cx="1134182" cy="94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012;p58">
            <a:extLst>
              <a:ext uri="{FF2B5EF4-FFF2-40B4-BE49-F238E27FC236}">
                <a16:creationId xmlns:a16="http://schemas.microsoft.com/office/drawing/2014/main" id="{60D99F04-1FA3-CF44-E7B0-91223FD56CF7}"/>
              </a:ext>
            </a:extLst>
          </p:cNvPr>
          <p:cNvSpPr/>
          <p:nvPr/>
        </p:nvSpPr>
        <p:spPr>
          <a:xfrm>
            <a:off x="6769712" y="2502750"/>
            <a:ext cx="1134182" cy="94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14200;p85">
            <a:extLst>
              <a:ext uri="{FF2B5EF4-FFF2-40B4-BE49-F238E27FC236}">
                <a16:creationId xmlns:a16="http://schemas.microsoft.com/office/drawing/2014/main" id="{A13E4F5A-114F-1243-64CC-91450CADD37C}"/>
              </a:ext>
            </a:extLst>
          </p:cNvPr>
          <p:cNvGrpSpPr/>
          <p:nvPr/>
        </p:nvGrpSpPr>
        <p:grpSpPr>
          <a:xfrm>
            <a:off x="1761680" y="2787935"/>
            <a:ext cx="448056" cy="448056"/>
            <a:chOff x="2770052" y="2009628"/>
            <a:chExt cx="327085" cy="277080"/>
          </a:xfrm>
        </p:grpSpPr>
        <p:sp>
          <p:nvSpPr>
            <p:cNvPr id="6" name="Google Shape;14201;p85">
              <a:extLst>
                <a:ext uri="{FF2B5EF4-FFF2-40B4-BE49-F238E27FC236}">
                  <a16:creationId xmlns:a16="http://schemas.microsoft.com/office/drawing/2014/main" id="{F4D1E54F-D2E4-21D6-40A5-6D64FDD52531}"/>
                </a:ext>
              </a:extLst>
            </p:cNvPr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202;p85">
              <a:extLst>
                <a:ext uri="{FF2B5EF4-FFF2-40B4-BE49-F238E27FC236}">
                  <a16:creationId xmlns:a16="http://schemas.microsoft.com/office/drawing/2014/main" id="{648436D1-9C44-5444-BEDB-3BE94ABAC05B}"/>
                </a:ext>
              </a:extLst>
            </p:cNvPr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1463;p81">
            <a:extLst>
              <a:ext uri="{FF2B5EF4-FFF2-40B4-BE49-F238E27FC236}">
                <a16:creationId xmlns:a16="http://schemas.microsoft.com/office/drawing/2014/main" id="{80F4D4B6-1A73-745F-33C9-6048A9949E45}"/>
              </a:ext>
            </a:extLst>
          </p:cNvPr>
          <p:cNvGrpSpPr/>
          <p:nvPr/>
        </p:nvGrpSpPr>
        <p:grpSpPr>
          <a:xfrm>
            <a:off x="7206561" y="2776850"/>
            <a:ext cx="448056" cy="448056"/>
            <a:chOff x="854261" y="2908813"/>
            <a:chExt cx="377474" cy="335748"/>
          </a:xfrm>
        </p:grpSpPr>
        <p:sp>
          <p:nvSpPr>
            <p:cNvPr id="10" name="Google Shape;11464;p81">
              <a:extLst>
                <a:ext uri="{FF2B5EF4-FFF2-40B4-BE49-F238E27FC236}">
                  <a16:creationId xmlns:a16="http://schemas.microsoft.com/office/drawing/2014/main" id="{4AC90271-5559-ACEB-5509-ACB3F4EB43C1}"/>
                </a:ext>
              </a:extLst>
            </p:cNvPr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465;p81">
              <a:extLst>
                <a:ext uri="{FF2B5EF4-FFF2-40B4-BE49-F238E27FC236}">
                  <a16:creationId xmlns:a16="http://schemas.microsoft.com/office/drawing/2014/main" id="{B20663AD-DC74-416E-EBA5-D4DB9CAF76AE}"/>
                </a:ext>
              </a:extLst>
            </p:cNvPr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466;p81">
              <a:extLst>
                <a:ext uri="{FF2B5EF4-FFF2-40B4-BE49-F238E27FC236}">
                  <a16:creationId xmlns:a16="http://schemas.microsoft.com/office/drawing/2014/main" id="{BA7FFEA5-2691-7045-5209-0DFADA848F82}"/>
                </a:ext>
              </a:extLst>
            </p:cNvPr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467;p81">
              <a:extLst>
                <a:ext uri="{FF2B5EF4-FFF2-40B4-BE49-F238E27FC236}">
                  <a16:creationId xmlns:a16="http://schemas.microsoft.com/office/drawing/2014/main" id="{CD6A5720-78C0-D19D-6107-700999523560}"/>
                </a:ext>
              </a:extLst>
            </p:cNvPr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468;p81">
              <a:extLst>
                <a:ext uri="{FF2B5EF4-FFF2-40B4-BE49-F238E27FC236}">
                  <a16:creationId xmlns:a16="http://schemas.microsoft.com/office/drawing/2014/main" id="{3B6163EB-DF14-1EF5-9A90-99314D702710}"/>
                </a:ext>
              </a:extLst>
            </p:cNvPr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1556;p81">
            <a:extLst>
              <a:ext uri="{FF2B5EF4-FFF2-40B4-BE49-F238E27FC236}">
                <a16:creationId xmlns:a16="http://schemas.microsoft.com/office/drawing/2014/main" id="{BCCF1B26-543A-F5A3-3004-006176C59FC4}"/>
              </a:ext>
            </a:extLst>
          </p:cNvPr>
          <p:cNvGrpSpPr/>
          <p:nvPr/>
        </p:nvGrpSpPr>
        <p:grpSpPr>
          <a:xfrm>
            <a:off x="4464415" y="2783921"/>
            <a:ext cx="448056" cy="448056"/>
            <a:chOff x="870939" y="2439293"/>
            <a:chExt cx="331993" cy="331993"/>
          </a:xfrm>
        </p:grpSpPr>
        <p:sp>
          <p:nvSpPr>
            <p:cNvPr id="19" name="Google Shape;11557;p81">
              <a:extLst>
                <a:ext uri="{FF2B5EF4-FFF2-40B4-BE49-F238E27FC236}">
                  <a16:creationId xmlns:a16="http://schemas.microsoft.com/office/drawing/2014/main" id="{53D5F332-57CC-6272-C907-02D63260E6EA}"/>
                </a:ext>
              </a:extLst>
            </p:cNvPr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558;p81">
              <a:extLst>
                <a:ext uri="{FF2B5EF4-FFF2-40B4-BE49-F238E27FC236}">
                  <a16:creationId xmlns:a16="http://schemas.microsoft.com/office/drawing/2014/main" id="{2B7228BF-C08A-CD61-7D6C-9F0CB33B1F86}"/>
                </a:ext>
              </a:extLst>
            </p:cNvPr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559;p81">
              <a:extLst>
                <a:ext uri="{FF2B5EF4-FFF2-40B4-BE49-F238E27FC236}">
                  <a16:creationId xmlns:a16="http://schemas.microsoft.com/office/drawing/2014/main" id="{9F9781D7-EF73-F56B-E1FB-F0A241E12F82}"/>
                </a:ext>
              </a:extLst>
            </p:cNvPr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560;p81">
              <a:extLst>
                <a:ext uri="{FF2B5EF4-FFF2-40B4-BE49-F238E27FC236}">
                  <a16:creationId xmlns:a16="http://schemas.microsoft.com/office/drawing/2014/main" id="{60FAD27E-A415-B9DB-4330-1B16075F2C4E}"/>
                </a:ext>
              </a:extLst>
            </p:cNvPr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561;p81">
              <a:extLst>
                <a:ext uri="{FF2B5EF4-FFF2-40B4-BE49-F238E27FC236}">
                  <a16:creationId xmlns:a16="http://schemas.microsoft.com/office/drawing/2014/main" id="{48F97B13-5F9A-20D0-14FB-1E53CF393832}"/>
                </a:ext>
              </a:extLst>
            </p:cNvPr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562;p81">
              <a:extLst>
                <a:ext uri="{FF2B5EF4-FFF2-40B4-BE49-F238E27FC236}">
                  <a16:creationId xmlns:a16="http://schemas.microsoft.com/office/drawing/2014/main" id="{F19D15EC-A71D-6184-2E02-806ADA023D3D}"/>
                </a:ext>
              </a:extLst>
            </p:cNvPr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563;p81">
              <a:extLst>
                <a:ext uri="{FF2B5EF4-FFF2-40B4-BE49-F238E27FC236}">
                  <a16:creationId xmlns:a16="http://schemas.microsoft.com/office/drawing/2014/main" id="{3EF12C59-8E90-05D7-F237-B586D673159E}"/>
                </a:ext>
              </a:extLst>
            </p:cNvPr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564;p81">
              <a:extLst>
                <a:ext uri="{FF2B5EF4-FFF2-40B4-BE49-F238E27FC236}">
                  <a16:creationId xmlns:a16="http://schemas.microsoft.com/office/drawing/2014/main" id="{73CB21E5-5B61-96D9-E7E4-FA1ED9B1DE7D}"/>
                </a:ext>
              </a:extLst>
            </p:cNvPr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565;p81">
              <a:extLst>
                <a:ext uri="{FF2B5EF4-FFF2-40B4-BE49-F238E27FC236}">
                  <a16:creationId xmlns:a16="http://schemas.microsoft.com/office/drawing/2014/main" id="{0820A78E-C039-62D0-2356-8892F863A58F}"/>
                </a:ext>
              </a:extLst>
            </p:cNvPr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566;p81">
              <a:extLst>
                <a:ext uri="{FF2B5EF4-FFF2-40B4-BE49-F238E27FC236}">
                  <a16:creationId xmlns:a16="http://schemas.microsoft.com/office/drawing/2014/main" id="{F9570462-062B-9788-B367-42BD6A5BF542}"/>
                </a:ext>
              </a:extLst>
            </p:cNvPr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567;p81">
              <a:extLst>
                <a:ext uri="{FF2B5EF4-FFF2-40B4-BE49-F238E27FC236}">
                  <a16:creationId xmlns:a16="http://schemas.microsoft.com/office/drawing/2014/main" id="{62BFF449-FA07-E806-8AB1-E4D1193AAC5A}"/>
                </a:ext>
              </a:extLst>
            </p:cNvPr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568;p81">
              <a:extLst>
                <a:ext uri="{FF2B5EF4-FFF2-40B4-BE49-F238E27FC236}">
                  <a16:creationId xmlns:a16="http://schemas.microsoft.com/office/drawing/2014/main" id="{604C7037-0B4B-4A80-06C0-045360D26D8B}"/>
                </a:ext>
              </a:extLst>
            </p:cNvPr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569;p81">
              <a:extLst>
                <a:ext uri="{FF2B5EF4-FFF2-40B4-BE49-F238E27FC236}">
                  <a16:creationId xmlns:a16="http://schemas.microsoft.com/office/drawing/2014/main" id="{0D44B3E9-2247-D5A6-1938-A9847D1D09B5}"/>
                </a:ext>
              </a:extLst>
            </p:cNvPr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570;p81">
              <a:extLst>
                <a:ext uri="{FF2B5EF4-FFF2-40B4-BE49-F238E27FC236}">
                  <a16:creationId xmlns:a16="http://schemas.microsoft.com/office/drawing/2014/main" id="{E4E188B4-099B-7DC0-4DF7-2E7332B1C468}"/>
                </a:ext>
              </a:extLst>
            </p:cNvPr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571;p81">
              <a:extLst>
                <a:ext uri="{FF2B5EF4-FFF2-40B4-BE49-F238E27FC236}">
                  <a16:creationId xmlns:a16="http://schemas.microsoft.com/office/drawing/2014/main" id="{DE0102A7-FF70-AFFA-6F37-CC3FF392F78A}"/>
                </a:ext>
              </a:extLst>
            </p:cNvPr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572;p81">
              <a:extLst>
                <a:ext uri="{FF2B5EF4-FFF2-40B4-BE49-F238E27FC236}">
                  <a16:creationId xmlns:a16="http://schemas.microsoft.com/office/drawing/2014/main" id="{B50B399A-7E98-F9F4-0484-8C35E7E6D7F9}"/>
                </a:ext>
              </a:extLst>
            </p:cNvPr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78764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2E1A5-B760-4E59-0595-A45275212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740" y="300646"/>
            <a:ext cx="5327546" cy="941400"/>
          </a:xfrm>
        </p:spPr>
        <p:txBody>
          <a:bodyPr/>
          <a:lstStyle/>
          <a:p>
            <a:r>
              <a:rPr lang="en-US" sz="2800" u="sng" dirty="0">
                <a:latin typeface="Algerian" panose="04020705040A02060702" pitchFamily="82" charset="0"/>
              </a:rPr>
              <a:t>Blockchain Implementation</a:t>
            </a:r>
          </a:p>
        </p:txBody>
      </p:sp>
      <p:pic>
        <p:nvPicPr>
          <p:cNvPr id="12" name="Picture 11" descr="A diagram of a supply chain">
            <a:extLst>
              <a:ext uri="{FF2B5EF4-FFF2-40B4-BE49-F238E27FC236}">
                <a16:creationId xmlns:a16="http://schemas.microsoft.com/office/drawing/2014/main" id="{3B366916-F55A-50F7-803B-172D182F24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47" t="11228" r="5093" b="9988"/>
          <a:stretch/>
        </p:blipFill>
        <p:spPr>
          <a:xfrm>
            <a:off x="2194560" y="897481"/>
            <a:ext cx="4754880" cy="405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564552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577</Words>
  <Application>Microsoft Office PowerPoint</Application>
  <PresentationFormat>On-screen Show (16:9)</PresentationFormat>
  <Paragraphs>91</Paragraphs>
  <Slides>20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Montserrat ExtraLight</vt:lpstr>
      <vt:lpstr>Times New Roman</vt:lpstr>
      <vt:lpstr>Algerian</vt:lpstr>
      <vt:lpstr>Montserrat</vt:lpstr>
      <vt:lpstr>Wingdings</vt:lpstr>
      <vt:lpstr>Arial</vt:lpstr>
      <vt:lpstr>Abadi Extra Light</vt:lpstr>
      <vt:lpstr>Montserrat ExtraBold</vt:lpstr>
      <vt:lpstr>Futuristic Background by Slidesgo</vt:lpstr>
      <vt:lpstr>LOGISTICS &amp; SUPPLY CHAIN</vt:lpstr>
      <vt:lpstr>Logistics and Supply Chain</vt:lpstr>
      <vt:lpstr>Problems in traditional Supply chain management </vt:lpstr>
      <vt:lpstr>Challenges in Supply Chain</vt:lpstr>
      <vt:lpstr>BLOCKCHAIN</vt:lpstr>
      <vt:lpstr>Types of Blockchain</vt:lpstr>
      <vt:lpstr>How can Blockchain help?</vt:lpstr>
      <vt:lpstr>How can Blockchain help?</vt:lpstr>
      <vt:lpstr>Blockchain Implementation</vt:lpstr>
      <vt:lpstr>Regular Vs Blockchain Model</vt:lpstr>
      <vt:lpstr>Challenges during implementation of blockchain</vt:lpstr>
      <vt:lpstr>Case Study Using Blockchain and IoT for Shipment Tracking</vt:lpstr>
      <vt:lpstr>Case Study Simplifying patient consent and biological sample management in clinical trials: a proof of concept based on blockchain</vt:lpstr>
      <vt:lpstr>Implementation</vt:lpstr>
      <vt:lpstr>Implementation</vt:lpstr>
      <vt:lpstr>IMPLEMENTATION</vt:lpstr>
      <vt:lpstr>PowerPoint Presentation</vt:lpstr>
      <vt:lpstr>Future Trend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LOGISTICS &amp; SUPPLY CHAIN</dc:title>
  <dc:creator>Varshitha</dc:creator>
  <cp:lastModifiedBy>almira akin</cp:lastModifiedBy>
  <cp:revision>7</cp:revision>
  <dcterms:modified xsi:type="dcterms:W3CDTF">2023-10-21T02:36:44Z</dcterms:modified>
</cp:coreProperties>
</file>